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erif Display" charset="1" panose="00000000000000000000"/>
      <p:regular r:id="rId10"/>
    </p:embeddedFont>
    <p:embeddedFont>
      <p:font typeface="DM Serif Display Italics" charset="1" panose="00000000000000000000"/>
      <p:regular r:id="rId11"/>
    </p:embeddedFont>
    <p:embeddedFont>
      <p:font typeface="Montserrat" charset="1" panose="00000500000000000000"/>
      <p:regular r:id="rId12"/>
    </p:embeddedFont>
    <p:embeddedFont>
      <p:font typeface="Montserrat Bold" charset="1" panose="00000800000000000000"/>
      <p:regular r:id="rId13"/>
    </p:embeddedFont>
    <p:embeddedFont>
      <p:font typeface="Montserrat Italics" charset="1" panose="00000500000000000000"/>
      <p:regular r:id="rId14"/>
    </p:embeddedFont>
    <p:embeddedFont>
      <p:font typeface="Montserrat Bold Italics" charset="1" panose="00000800000000000000"/>
      <p:regular r:id="rId15"/>
    </p:embeddedFont>
    <p:embeddedFont>
      <p:font typeface="Montserrat Thin" charset="1" panose="00000300000000000000"/>
      <p:regular r:id="rId16"/>
    </p:embeddedFont>
    <p:embeddedFont>
      <p:font typeface="Montserrat Thin Italics" charset="1" panose="00000300000000000000"/>
      <p:regular r:id="rId17"/>
    </p:embeddedFont>
    <p:embeddedFont>
      <p:font typeface="Montserrat Extra-Light" charset="1" panose="00000300000000000000"/>
      <p:regular r:id="rId18"/>
    </p:embeddedFont>
    <p:embeddedFont>
      <p:font typeface="Montserrat Extra-Light Italics" charset="1" panose="00000300000000000000"/>
      <p:regular r:id="rId19"/>
    </p:embeddedFont>
    <p:embeddedFont>
      <p:font typeface="Montserrat Light" charset="1" panose="00000400000000000000"/>
      <p:regular r:id="rId20"/>
    </p:embeddedFont>
    <p:embeddedFont>
      <p:font typeface="Montserrat Light Italics" charset="1" panose="00000400000000000000"/>
      <p:regular r:id="rId21"/>
    </p:embeddedFont>
    <p:embeddedFont>
      <p:font typeface="Montserrat Medium" charset="1" panose="00000600000000000000"/>
      <p:regular r:id="rId22"/>
    </p:embeddedFont>
    <p:embeddedFont>
      <p:font typeface="Montserrat Medium Italics" charset="1" panose="00000600000000000000"/>
      <p:regular r:id="rId23"/>
    </p:embeddedFont>
    <p:embeddedFont>
      <p:font typeface="Montserrat Semi-Bold" charset="1" panose="00000700000000000000"/>
      <p:regular r:id="rId24"/>
    </p:embeddedFont>
    <p:embeddedFont>
      <p:font typeface="Montserrat Semi-Bold Italics" charset="1" panose="00000700000000000000"/>
      <p:regular r:id="rId25"/>
    </p:embeddedFont>
    <p:embeddedFont>
      <p:font typeface="Montserrat Ultra-Bold" charset="1" panose="00000900000000000000"/>
      <p:regular r:id="rId26"/>
    </p:embeddedFont>
    <p:embeddedFont>
      <p:font typeface="Montserrat Ultra-Bold Italics" charset="1" panose="00000900000000000000"/>
      <p:regular r:id="rId27"/>
    </p:embeddedFont>
    <p:embeddedFont>
      <p:font typeface="Montserrat Heavy" charset="1" panose="00000A00000000000000"/>
      <p:regular r:id="rId28"/>
    </p:embeddedFont>
    <p:embeddedFont>
      <p:font typeface="Montserrat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33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8401" y="-3008781"/>
            <a:ext cx="16958533" cy="9539175"/>
          </a:xfrm>
          <a:custGeom>
            <a:avLst/>
            <a:gdLst/>
            <a:ahLst/>
            <a:cxnLst/>
            <a:rect r="r" b="b" t="t" l="l"/>
            <a:pathLst>
              <a:path h="9539175" w="16958533">
                <a:moveTo>
                  <a:pt x="0" y="0"/>
                </a:moveTo>
                <a:lnTo>
                  <a:pt x="16958533" y="0"/>
                </a:lnTo>
                <a:lnTo>
                  <a:pt x="16958533" y="9539175"/>
                </a:lnTo>
                <a:lnTo>
                  <a:pt x="0" y="953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199331"/>
            <a:ext cx="16958533" cy="5432593"/>
            <a:chOff x="0" y="0"/>
            <a:chExt cx="4466445" cy="1430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6445" cy="1430807"/>
            </a:xfrm>
            <a:custGeom>
              <a:avLst/>
              <a:gdLst/>
              <a:ahLst/>
              <a:cxnLst/>
              <a:rect r="r" b="b" t="t" l="l"/>
              <a:pathLst>
                <a:path h="1430807" w="4466445">
                  <a:moveTo>
                    <a:pt x="0" y="0"/>
                  </a:moveTo>
                  <a:lnTo>
                    <a:pt x="4466445" y="0"/>
                  </a:lnTo>
                  <a:lnTo>
                    <a:pt x="4466445" y="1430807"/>
                  </a:lnTo>
                  <a:lnTo>
                    <a:pt x="0" y="1430807"/>
                  </a:lnTo>
                  <a:close/>
                </a:path>
              </a:pathLst>
            </a:custGeom>
            <a:solidFill>
              <a:srgbClr val="819DB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6445" cy="1468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70132" y="-733959"/>
            <a:ext cx="1956300" cy="11720288"/>
            <a:chOff x="0" y="0"/>
            <a:chExt cx="515239" cy="30868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239" cy="3086825"/>
            </a:xfrm>
            <a:custGeom>
              <a:avLst/>
              <a:gdLst/>
              <a:ahLst/>
              <a:cxnLst/>
              <a:rect r="r" b="b" t="t" l="l"/>
              <a:pathLst>
                <a:path h="3086825" w="515239">
                  <a:moveTo>
                    <a:pt x="0" y="0"/>
                  </a:moveTo>
                  <a:lnTo>
                    <a:pt x="515239" y="0"/>
                  </a:lnTo>
                  <a:lnTo>
                    <a:pt x="515239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EEF8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5239" cy="3124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028700"/>
            <a:ext cx="843898" cy="84389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19DB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46519" y="1250231"/>
            <a:ext cx="408259" cy="400836"/>
          </a:xfrm>
          <a:custGeom>
            <a:avLst/>
            <a:gdLst/>
            <a:ahLst/>
            <a:cxnLst/>
            <a:rect r="r" b="b" t="t" l="l"/>
            <a:pathLst>
              <a:path h="400836" w="408259">
                <a:moveTo>
                  <a:pt x="0" y="0"/>
                </a:moveTo>
                <a:lnTo>
                  <a:pt x="408259" y="0"/>
                </a:lnTo>
                <a:lnTo>
                  <a:pt x="408259" y="400836"/>
                </a:lnTo>
                <a:lnTo>
                  <a:pt x="0" y="400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4655" y="7420688"/>
            <a:ext cx="17658689" cy="122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92"/>
              </a:lnSpc>
            </a:pPr>
            <a:r>
              <a:rPr lang="en-US" sz="9992">
                <a:solidFill>
                  <a:srgbClr val="2D4457"/>
                </a:solidFill>
                <a:latin typeface="DM Serif Display"/>
              </a:rPr>
              <a:t>Hotel Reservations Manager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115967"/>
            <a:ext cx="9078030" cy="75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0"/>
              </a:lnSpc>
            </a:pPr>
            <a:r>
              <a:rPr lang="en-US" sz="4492">
                <a:solidFill>
                  <a:srgbClr val="EEF8FF"/>
                </a:solidFill>
                <a:latin typeface="Montserrat Medium"/>
              </a:rPr>
              <a:t>Курсов проект</a:t>
            </a:r>
          </a:p>
        </p:txBody>
      </p:sp>
      <p:sp>
        <p:nvSpPr>
          <p:cNvPr name="TextBox 15" id="15"/>
          <p:cNvSpPr txBox="true"/>
          <p:nvPr/>
        </p:nvSpPr>
        <p:spPr>
          <a:xfrm rot="5399999">
            <a:off x="14224982" y="4906412"/>
            <a:ext cx="6541805" cy="47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5">
                <a:solidFill>
                  <a:srgbClr val="5B778D"/>
                </a:solidFill>
                <a:latin typeface="Montserrat Medium"/>
              </a:rPr>
              <a:t>HOTELRESERVATIONSMANAGER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30633" y="6123131"/>
            <a:ext cx="5360314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EEF8FF"/>
                </a:solidFill>
                <a:latin typeface="Montserrat Bold"/>
              </a:rPr>
              <a:t>Модул 13 СИ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5573" y="8832870"/>
            <a:ext cx="9101157" cy="59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9"/>
              </a:lnSpc>
            </a:pPr>
            <a:r>
              <a:rPr lang="en-US" sz="3492">
                <a:solidFill>
                  <a:srgbClr val="FFFFFF"/>
                </a:solidFill>
                <a:latin typeface="Montserrat Bold"/>
              </a:rPr>
              <a:t>Джемал Кичиков, Атидже Дживгова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1565" y="1163042"/>
            <a:ext cx="247579" cy="243078"/>
          </a:xfrm>
          <a:custGeom>
            <a:avLst/>
            <a:gdLst/>
            <a:ahLst/>
            <a:cxnLst/>
            <a:rect r="r" b="b" t="t" l="l"/>
            <a:pathLst>
              <a:path h="243078" w="247579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4243" y="5574119"/>
            <a:ext cx="8639757" cy="3741936"/>
          </a:xfrm>
          <a:custGeom>
            <a:avLst/>
            <a:gdLst/>
            <a:ahLst/>
            <a:cxnLst/>
            <a:rect r="r" b="b" t="t" l="l"/>
            <a:pathLst>
              <a:path h="3741936" w="8639757">
                <a:moveTo>
                  <a:pt x="0" y="0"/>
                </a:moveTo>
                <a:lnTo>
                  <a:pt x="8639757" y="0"/>
                </a:lnTo>
                <a:lnTo>
                  <a:pt x="8639757" y="3741935"/>
                </a:lnTo>
                <a:lnTo>
                  <a:pt x="0" y="3741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81390" y="1028700"/>
            <a:ext cx="8083478" cy="8297327"/>
          </a:xfrm>
          <a:custGeom>
            <a:avLst/>
            <a:gdLst/>
            <a:ahLst/>
            <a:cxnLst/>
            <a:rect r="r" b="b" t="t" l="l"/>
            <a:pathLst>
              <a:path h="8297327" w="8083478">
                <a:moveTo>
                  <a:pt x="0" y="0"/>
                </a:moveTo>
                <a:lnTo>
                  <a:pt x="8083478" y="0"/>
                </a:lnTo>
                <a:lnTo>
                  <a:pt x="8083478" y="8297327"/>
                </a:lnTo>
                <a:lnTo>
                  <a:pt x="0" y="829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866302" y="-284082"/>
            <a:ext cx="8992600" cy="5427582"/>
            <a:chOff x="0" y="0"/>
            <a:chExt cx="2368421" cy="14294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68421" cy="1429487"/>
            </a:xfrm>
            <a:custGeom>
              <a:avLst/>
              <a:gdLst/>
              <a:ahLst/>
              <a:cxnLst/>
              <a:rect r="r" b="b" t="t" l="l"/>
              <a:pathLst>
                <a:path h="1429487" w="2368421">
                  <a:moveTo>
                    <a:pt x="43907" y="0"/>
                  </a:moveTo>
                  <a:lnTo>
                    <a:pt x="2324514" y="0"/>
                  </a:lnTo>
                  <a:cubicBezTo>
                    <a:pt x="2348763" y="0"/>
                    <a:pt x="2368421" y="19658"/>
                    <a:pt x="2368421" y="43907"/>
                  </a:cubicBezTo>
                  <a:lnTo>
                    <a:pt x="2368421" y="1385580"/>
                  </a:lnTo>
                  <a:cubicBezTo>
                    <a:pt x="2368421" y="1397225"/>
                    <a:pt x="2363795" y="1408392"/>
                    <a:pt x="2355561" y="1416627"/>
                  </a:cubicBezTo>
                  <a:cubicBezTo>
                    <a:pt x="2347327" y="1424861"/>
                    <a:pt x="2336159" y="1429487"/>
                    <a:pt x="2324514" y="1429487"/>
                  </a:cubicBezTo>
                  <a:lnTo>
                    <a:pt x="43907" y="1429487"/>
                  </a:lnTo>
                  <a:cubicBezTo>
                    <a:pt x="19658" y="1429487"/>
                    <a:pt x="0" y="1409829"/>
                    <a:pt x="0" y="1385580"/>
                  </a:cubicBezTo>
                  <a:lnTo>
                    <a:pt x="0" y="43907"/>
                  </a:lnTo>
                  <a:cubicBezTo>
                    <a:pt x="0" y="32262"/>
                    <a:pt x="4626" y="21094"/>
                    <a:pt x="12860" y="12860"/>
                  </a:cubicBezTo>
                  <a:cubicBezTo>
                    <a:pt x="21094" y="4626"/>
                    <a:pt x="32262" y="0"/>
                    <a:pt x="43907" y="0"/>
                  </a:cubicBezTo>
                  <a:close/>
                </a:path>
              </a:pathLst>
            </a:custGeom>
            <a:solidFill>
              <a:srgbClr val="EEF8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68421" cy="1467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887743"/>
            <a:ext cx="6748050" cy="259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04"/>
              </a:lnSpc>
            </a:pPr>
            <a:r>
              <a:rPr lang="en-US" sz="9808">
                <a:solidFill>
                  <a:srgbClr val="5B778D"/>
                </a:solidFill>
                <a:latin typeface="DM Serif Display"/>
              </a:rPr>
              <a:t>Кодов фрагмент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19163" y="5296190"/>
            <a:ext cx="14319289" cy="6220127"/>
            <a:chOff x="0" y="0"/>
            <a:chExt cx="3771335" cy="16382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71335" cy="1638223"/>
            </a:xfrm>
            <a:custGeom>
              <a:avLst/>
              <a:gdLst/>
              <a:ahLst/>
              <a:cxnLst/>
              <a:rect r="r" b="b" t="t" l="l"/>
              <a:pathLst>
                <a:path h="1638223" w="3771335">
                  <a:moveTo>
                    <a:pt x="0" y="0"/>
                  </a:moveTo>
                  <a:lnTo>
                    <a:pt x="3771335" y="0"/>
                  </a:lnTo>
                  <a:lnTo>
                    <a:pt x="3771335" y="1638223"/>
                  </a:lnTo>
                  <a:lnTo>
                    <a:pt x="0" y="1638223"/>
                  </a:lnTo>
                  <a:close/>
                </a:path>
              </a:pathLst>
            </a:custGeom>
            <a:solidFill>
              <a:srgbClr val="819D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71335" cy="1676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26994" y="3300995"/>
            <a:ext cx="8717006" cy="127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81"/>
              </a:lnSpc>
            </a:pPr>
            <a:r>
              <a:rPr lang="en-US" sz="10088">
                <a:solidFill>
                  <a:srgbClr val="5B778D"/>
                </a:solidFill>
                <a:latin typeface="DM Serif Display"/>
              </a:rPr>
              <a:t>Заключение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511762" cy="5117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78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60791" y="1163042"/>
            <a:ext cx="247579" cy="243078"/>
          </a:xfrm>
          <a:custGeom>
            <a:avLst/>
            <a:gdLst/>
            <a:ahLst/>
            <a:cxnLst/>
            <a:rect r="r" b="b" t="t" l="l"/>
            <a:pathLst>
              <a:path h="243078" w="247579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4022" y="1043550"/>
            <a:ext cx="5587348" cy="43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1"/>
              </a:lnSpc>
            </a:pPr>
            <a:r>
              <a:rPr lang="en-US" sz="2550">
                <a:solidFill>
                  <a:srgbClr val="5B778D"/>
                </a:solidFill>
                <a:latin typeface="DM Serif Display"/>
              </a:rPr>
              <a:t>Hotel Reservations Manager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6994" y="5620728"/>
            <a:ext cx="9553760" cy="407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2D4457"/>
                </a:solidFill>
                <a:latin typeface="Montserrat"/>
              </a:rPr>
              <a:t>С този проект ние представяме уменията си в софтуерното инженерство.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D4457"/>
                </a:solidFill>
                <a:latin typeface="Montserrat"/>
              </a:rPr>
              <a:t>Разработването на уеб приложение за управление на резервации в хотели предлага здрава платформа за ефективно управление на резервациите, оптимизирана комуникация и подобрено преживяване за клиентите. Използването на инструментите и функциите на Visual Studio позволява на разработчиците да създадат потребителски интерфейс, безпроблемна интеграция с бази данни и разширяеми решения, които отговарят на развиващите се нужди на хотелиерския бизнес.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463629" y="0"/>
            <a:ext cx="7824371" cy="10287000"/>
          </a:xfrm>
          <a:custGeom>
            <a:avLst/>
            <a:gdLst/>
            <a:ahLst/>
            <a:cxnLst/>
            <a:rect r="r" b="b" t="t" l="l"/>
            <a:pathLst>
              <a:path h="10287000" w="7824371">
                <a:moveTo>
                  <a:pt x="0" y="0"/>
                </a:moveTo>
                <a:lnTo>
                  <a:pt x="7824371" y="0"/>
                </a:lnTo>
                <a:lnTo>
                  <a:pt x="78243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10" t="-14621" r="0" b="-1462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5694"/>
            <a:ext cx="18288000" cy="4510494"/>
          </a:xfrm>
          <a:custGeom>
            <a:avLst/>
            <a:gdLst/>
            <a:ahLst/>
            <a:cxnLst/>
            <a:rect r="r" b="b" t="t" l="l"/>
            <a:pathLst>
              <a:path h="4510494" w="18288000">
                <a:moveTo>
                  <a:pt x="0" y="0"/>
                </a:moveTo>
                <a:lnTo>
                  <a:pt x="18288000" y="0"/>
                </a:lnTo>
                <a:lnTo>
                  <a:pt x="18288000" y="4510494"/>
                </a:lnTo>
                <a:lnTo>
                  <a:pt x="0" y="4510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564" r="0" b="-595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78593"/>
            <a:ext cx="9086974" cy="172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123"/>
              </a:lnSpc>
            </a:pPr>
            <a:r>
              <a:rPr lang="en-US" sz="10088">
                <a:solidFill>
                  <a:srgbClr val="5B778D"/>
                </a:solidFill>
                <a:latin typeface="DM Serif Display"/>
              </a:rPr>
              <a:t>Съдържание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7959" y="6328682"/>
            <a:ext cx="3401144" cy="53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096" indent="-345548" lvl="1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Въведение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92911" y="6326558"/>
            <a:ext cx="3232895" cy="53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096" indent="-345548" lvl="1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Етапи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08732" y="7550178"/>
            <a:ext cx="3995818" cy="53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096" indent="-345548" lvl="1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Реализация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5175289" y="8828823"/>
            <a:ext cx="14319289" cy="5432593"/>
            <a:chOff x="0" y="0"/>
            <a:chExt cx="3771335" cy="14308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1335" cy="1430807"/>
            </a:xfrm>
            <a:custGeom>
              <a:avLst/>
              <a:gdLst/>
              <a:ahLst/>
              <a:cxnLst/>
              <a:rect r="r" b="b" t="t" l="l"/>
              <a:pathLst>
                <a:path h="1430807" w="3771335">
                  <a:moveTo>
                    <a:pt x="0" y="0"/>
                  </a:moveTo>
                  <a:lnTo>
                    <a:pt x="3771335" y="0"/>
                  </a:lnTo>
                  <a:lnTo>
                    <a:pt x="3771335" y="1430807"/>
                  </a:lnTo>
                  <a:lnTo>
                    <a:pt x="0" y="1430807"/>
                  </a:lnTo>
                  <a:close/>
                </a:path>
              </a:pathLst>
            </a:custGeom>
            <a:solidFill>
              <a:srgbClr val="819D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71335" cy="1468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909613" y="6328682"/>
            <a:ext cx="5842521" cy="53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096" indent="-345548" lvl="1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Изглед на проекта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9613" y="7309843"/>
            <a:ext cx="3995818" cy="53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096" indent="-345548" lvl="1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Заключение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319695" y="8174014"/>
            <a:ext cx="1710455" cy="171045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19DB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597712" y="8462525"/>
            <a:ext cx="1154422" cy="1133432"/>
          </a:xfrm>
          <a:custGeom>
            <a:avLst/>
            <a:gdLst/>
            <a:ahLst/>
            <a:cxnLst/>
            <a:rect r="r" b="b" t="t" l="l"/>
            <a:pathLst>
              <a:path h="1133432" w="1154422">
                <a:moveTo>
                  <a:pt x="0" y="0"/>
                </a:moveTo>
                <a:lnTo>
                  <a:pt x="1154422" y="0"/>
                </a:lnTo>
                <a:lnTo>
                  <a:pt x="1154422" y="1133432"/>
                </a:lnTo>
                <a:lnTo>
                  <a:pt x="0" y="1133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07959" y="7550178"/>
            <a:ext cx="3995818" cy="53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096" indent="-345548" lvl="1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Роли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11386" y="0"/>
            <a:ext cx="7676614" cy="10876884"/>
          </a:xfrm>
          <a:custGeom>
            <a:avLst/>
            <a:gdLst/>
            <a:ahLst/>
            <a:cxnLst/>
            <a:rect r="r" b="b" t="t" l="l"/>
            <a:pathLst>
              <a:path h="10876884" w="7676614">
                <a:moveTo>
                  <a:pt x="0" y="0"/>
                </a:moveTo>
                <a:lnTo>
                  <a:pt x="7676614" y="0"/>
                </a:lnTo>
                <a:lnTo>
                  <a:pt x="7676614" y="10876884"/>
                </a:lnTo>
                <a:lnTo>
                  <a:pt x="0" y="10876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57" r="-5882" b="-225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31526"/>
            <a:ext cx="8115300" cy="191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8"/>
              </a:lnSpc>
            </a:pPr>
            <a:r>
              <a:rPr lang="en-US" sz="11191">
                <a:solidFill>
                  <a:srgbClr val="5B778D"/>
                </a:solidFill>
                <a:latin typeface="DM Serif Display"/>
              </a:rPr>
              <a:t>Въведение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410700" y="-716644"/>
            <a:ext cx="1689600" cy="11720288"/>
            <a:chOff x="0" y="0"/>
            <a:chExt cx="444997" cy="30868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997" cy="3086825"/>
            </a:xfrm>
            <a:custGeom>
              <a:avLst/>
              <a:gdLst/>
              <a:ahLst/>
              <a:cxnLst/>
              <a:rect r="r" b="b" t="t" l="l"/>
              <a:pathLst>
                <a:path h="3086825" w="444997">
                  <a:moveTo>
                    <a:pt x="0" y="0"/>
                  </a:moveTo>
                  <a:lnTo>
                    <a:pt x="444997" y="0"/>
                  </a:lnTo>
                  <a:lnTo>
                    <a:pt x="444997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819DB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4997" cy="3124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617249"/>
            <a:ext cx="6455454" cy="567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5B778D"/>
                </a:solidFill>
                <a:latin typeface="Montserrat"/>
              </a:rPr>
              <a:t> Мениджърът за хотелски резервации (“Hotel Reservations Manager”) е система, която служи за управление на хотелски резервации. Използва се за създаване на нова резервация, проверка на свободните места по дата и изчисляване на дължимата сума според броя нощувки и вид на заетата стая.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511762" cy="51176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78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60791" y="1163042"/>
            <a:ext cx="247579" cy="243078"/>
          </a:xfrm>
          <a:custGeom>
            <a:avLst/>
            <a:gdLst/>
            <a:ahLst/>
            <a:cxnLst/>
            <a:rect r="r" b="b" t="t" l="l"/>
            <a:pathLst>
              <a:path h="243078" w="247579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74022" y="1043550"/>
            <a:ext cx="5144360" cy="43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1"/>
              </a:lnSpc>
            </a:pPr>
            <a:r>
              <a:rPr lang="en-US" sz="2550">
                <a:solidFill>
                  <a:srgbClr val="5B778D"/>
                </a:solidFill>
                <a:latin typeface="DM Serif Display"/>
              </a:rPr>
              <a:t>Hotel Reservations Manager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80681" y="-1026143"/>
            <a:ext cx="5719387" cy="13421120"/>
            <a:chOff x="0" y="0"/>
            <a:chExt cx="1506341" cy="35347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341" cy="3534781"/>
            </a:xfrm>
            <a:custGeom>
              <a:avLst/>
              <a:gdLst/>
              <a:ahLst/>
              <a:cxnLst/>
              <a:rect r="r" b="b" t="t" l="l"/>
              <a:pathLst>
                <a:path h="3534781" w="1506341">
                  <a:moveTo>
                    <a:pt x="0" y="0"/>
                  </a:moveTo>
                  <a:lnTo>
                    <a:pt x="1506341" y="0"/>
                  </a:lnTo>
                  <a:lnTo>
                    <a:pt x="1506341" y="3534781"/>
                  </a:lnTo>
                  <a:lnTo>
                    <a:pt x="0" y="3534781"/>
                  </a:lnTo>
                  <a:close/>
                </a:path>
              </a:pathLst>
            </a:custGeom>
            <a:solidFill>
              <a:srgbClr val="819D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6341" cy="3572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02062" y="1028700"/>
            <a:ext cx="7557238" cy="8229600"/>
            <a:chOff x="0" y="0"/>
            <a:chExt cx="10076318" cy="109728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9221" r="0" b="9575"/>
            <a:stretch>
              <a:fillRect/>
            </a:stretch>
          </p:blipFill>
          <p:spPr>
            <a:xfrm flipH="false" flipV="false">
              <a:off x="0" y="0"/>
              <a:ext cx="10076318" cy="343746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47820" r="0" b="1008"/>
            <a:stretch>
              <a:fillRect/>
            </a:stretch>
          </p:blipFill>
          <p:spPr>
            <a:xfrm flipH="false" flipV="false">
              <a:off x="0" y="3767667"/>
              <a:ext cx="10076318" cy="3437467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24398" r="0" b="24398"/>
            <a:stretch>
              <a:fillRect/>
            </a:stretch>
          </p:blipFill>
          <p:spPr>
            <a:xfrm flipH="false" flipV="false">
              <a:off x="0" y="7535333"/>
              <a:ext cx="10076318" cy="343746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049474" y="1028700"/>
            <a:ext cx="511762" cy="5117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78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1565" y="1163042"/>
            <a:ext cx="247579" cy="243078"/>
          </a:xfrm>
          <a:custGeom>
            <a:avLst/>
            <a:gdLst/>
            <a:ahLst/>
            <a:cxnLst/>
            <a:rect r="r" b="b" t="t" l="l"/>
            <a:pathLst>
              <a:path h="243078" w="247579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49474" y="4425316"/>
            <a:ext cx="7756719" cy="184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5B778D"/>
                </a:solidFill>
                <a:latin typeface="Montserrat Bold"/>
              </a:rPr>
              <a:t>Джемал Кичиков:</a:t>
            </a:r>
          </a:p>
          <a:p>
            <a:pPr algn="just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5B778D"/>
                </a:solidFill>
                <a:latin typeface="Montserrat"/>
              </a:rPr>
              <a:t>Services </a:t>
            </a:r>
          </a:p>
          <a:p>
            <a:pPr algn="just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5B778D"/>
                </a:solidFill>
                <a:latin typeface="Montserrat"/>
              </a:rPr>
              <a:t>Data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81038" y="2008619"/>
            <a:ext cx="7756719" cy="206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56"/>
              </a:lnSpc>
            </a:pPr>
            <a:r>
              <a:rPr lang="en-US" sz="7800">
                <a:solidFill>
                  <a:srgbClr val="5B778D"/>
                </a:solidFill>
                <a:latin typeface="DM Serif Display"/>
              </a:rPr>
              <a:t>Разпределяне на ролите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796" y="1043550"/>
            <a:ext cx="4553710" cy="43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1"/>
              </a:lnSpc>
            </a:pPr>
            <a:r>
              <a:rPr lang="en-US" sz="2550">
                <a:solidFill>
                  <a:srgbClr val="5B778D"/>
                </a:solidFill>
                <a:latin typeface="DM Serif Display"/>
              </a:rPr>
              <a:t>Hotel Reservations Manager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1038" y="6706276"/>
            <a:ext cx="6840077" cy="184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D4457"/>
                </a:solidFill>
                <a:latin typeface="Montserrat Bold"/>
              </a:rPr>
              <a:t>Атидже Дживгова:</a:t>
            </a:r>
          </a:p>
          <a:p>
            <a:pPr algn="just" marL="604513" indent="-302256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B778D"/>
                </a:solidFill>
                <a:latin typeface="Montserrat"/>
              </a:rPr>
              <a:t>Services</a:t>
            </a:r>
          </a:p>
          <a:p>
            <a:pPr algn="just" marL="604513" indent="-302256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B778D"/>
                </a:solidFill>
                <a:latin typeface="Montserrat"/>
              </a:rPr>
              <a:t>Web design</a:t>
            </a:r>
          </a:p>
          <a:p>
            <a:pPr algn="just">
              <a:lnSpc>
                <a:spcPts val="293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9D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9894" y="614665"/>
            <a:ext cx="828071" cy="8280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3628" y="832041"/>
            <a:ext cx="400602" cy="393319"/>
          </a:xfrm>
          <a:custGeom>
            <a:avLst/>
            <a:gdLst/>
            <a:ahLst/>
            <a:cxnLst/>
            <a:rect r="r" b="b" t="t" l="l"/>
            <a:pathLst>
              <a:path h="393319" w="400602">
                <a:moveTo>
                  <a:pt x="0" y="0"/>
                </a:moveTo>
                <a:lnTo>
                  <a:pt x="400602" y="0"/>
                </a:lnTo>
                <a:lnTo>
                  <a:pt x="400602" y="393318"/>
                </a:lnTo>
                <a:lnTo>
                  <a:pt x="0" y="393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81068" y="-1718789"/>
            <a:ext cx="9144000" cy="13724578"/>
          </a:xfrm>
          <a:custGeom>
            <a:avLst/>
            <a:gdLst/>
            <a:ahLst/>
            <a:cxnLst/>
            <a:rect r="r" b="b" t="t" l="l"/>
            <a:pathLst>
              <a:path h="13724578" w="9144000">
                <a:moveTo>
                  <a:pt x="0" y="0"/>
                </a:moveTo>
                <a:lnTo>
                  <a:pt x="9144000" y="0"/>
                </a:lnTo>
                <a:lnTo>
                  <a:pt x="9144000" y="13724578"/>
                </a:lnTo>
                <a:lnTo>
                  <a:pt x="0" y="1372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72880" y="630029"/>
            <a:ext cx="7359498" cy="711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8"/>
              </a:lnSpc>
            </a:pPr>
            <a:r>
              <a:rPr lang="en-US" sz="4127">
                <a:solidFill>
                  <a:srgbClr val="1C2A37"/>
                </a:solidFill>
                <a:latin typeface="DM Serif Display"/>
              </a:rPr>
              <a:t>Hotel Reservations Manager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68168" y="-716644"/>
            <a:ext cx="1225800" cy="11720288"/>
            <a:chOff x="0" y="0"/>
            <a:chExt cx="322844" cy="30868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2844" cy="3086825"/>
            </a:xfrm>
            <a:custGeom>
              <a:avLst/>
              <a:gdLst/>
              <a:ahLst/>
              <a:cxnLst/>
              <a:rect r="r" b="b" t="t" l="l"/>
              <a:pathLst>
                <a:path h="3086825" w="322844">
                  <a:moveTo>
                    <a:pt x="0" y="0"/>
                  </a:moveTo>
                  <a:lnTo>
                    <a:pt x="322844" y="0"/>
                  </a:lnTo>
                  <a:lnTo>
                    <a:pt x="322844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EEF8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2844" cy="3124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43772" y="4317903"/>
            <a:ext cx="770459" cy="7704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4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82596" y="1942549"/>
            <a:ext cx="7772743" cy="194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0"/>
              </a:lnSpc>
            </a:pPr>
            <a:r>
              <a:rPr lang="en-US" sz="7362">
                <a:solidFill>
                  <a:srgbClr val="1C2A37"/>
                </a:solidFill>
                <a:latin typeface="Montserrat Bold"/>
              </a:rPr>
              <a:t>Етапи на разработка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6528" y="4279803"/>
            <a:ext cx="6688811" cy="115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85"/>
              </a:lnSpc>
              <a:spcBef>
                <a:spcPct val="0"/>
              </a:spcBef>
            </a:pPr>
            <a:r>
              <a:rPr lang="en-US" sz="3500" spc="182">
                <a:solidFill>
                  <a:srgbClr val="1C2A37"/>
                </a:solidFill>
                <a:latin typeface="Montserrat"/>
              </a:rPr>
              <a:t>Анализ на изискванията за приложението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28399" y="5678912"/>
            <a:ext cx="770459" cy="77045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45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8399" y="6945421"/>
            <a:ext cx="770459" cy="77045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45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43772" y="8087355"/>
            <a:ext cx="770459" cy="77045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45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43772" y="9229289"/>
            <a:ext cx="770459" cy="77045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45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5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71541" y="5675580"/>
            <a:ext cx="7979095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C2A37"/>
                </a:solidFill>
                <a:latin typeface="Montserrat"/>
              </a:rPr>
              <a:t>Създаване на  GitHub Repository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27965" y="6869221"/>
            <a:ext cx="5263039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C2A37"/>
                </a:solidFill>
                <a:latin typeface="Montserrat"/>
              </a:rPr>
              <a:t>Разпределяне на роли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3929" y="8134980"/>
            <a:ext cx="6688811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C2A37"/>
                </a:solidFill>
                <a:latin typeface="Montserrat"/>
              </a:rPr>
              <a:t>Реализация на проекта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66528" y="9093829"/>
            <a:ext cx="2371368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C2A37"/>
                </a:solidFill>
                <a:latin typeface="Montserrat"/>
              </a:rPr>
              <a:t>Тестване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33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401" y="5945210"/>
            <a:ext cx="16958533" cy="5432593"/>
            <a:chOff x="0" y="0"/>
            <a:chExt cx="4466445" cy="1430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6445" cy="1430807"/>
            </a:xfrm>
            <a:custGeom>
              <a:avLst/>
              <a:gdLst/>
              <a:ahLst/>
              <a:cxnLst/>
              <a:rect r="r" b="b" t="t" l="l"/>
              <a:pathLst>
                <a:path h="1430807" w="4466445">
                  <a:moveTo>
                    <a:pt x="0" y="0"/>
                  </a:moveTo>
                  <a:lnTo>
                    <a:pt x="4466445" y="0"/>
                  </a:lnTo>
                  <a:lnTo>
                    <a:pt x="4466445" y="1430807"/>
                  </a:lnTo>
                  <a:lnTo>
                    <a:pt x="0" y="1430807"/>
                  </a:lnTo>
                  <a:close/>
                </a:path>
              </a:pathLst>
            </a:custGeom>
            <a:solidFill>
              <a:srgbClr val="819D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66445" cy="1468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70132" y="-733959"/>
            <a:ext cx="1956300" cy="11720288"/>
            <a:chOff x="0" y="0"/>
            <a:chExt cx="515239" cy="3086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5239" cy="3086825"/>
            </a:xfrm>
            <a:custGeom>
              <a:avLst/>
              <a:gdLst/>
              <a:ahLst/>
              <a:cxnLst/>
              <a:rect r="r" b="b" t="t" l="l"/>
              <a:pathLst>
                <a:path h="3086825" w="515239">
                  <a:moveTo>
                    <a:pt x="0" y="0"/>
                  </a:moveTo>
                  <a:lnTo>
                    <a:pt x="515239" y="0"/>
                  </a:lnTo>
                  <a:lnTo>
                    <a:pt x="515239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EEF8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5239" cy="3124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843898" cy="84389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19D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46519" y="1250231"/>
            <a:ext cx="408259" cy="400836"/>
          </a:xfrm>
          <a:custGeom>
            <a:avLst/>
            <a:gdLst/>
            <a:ahLst/>
            <a:cxnLst/>
            <a:rect r="r" b="b" t="t" l="l"/>
            <a:pathLst>
              <a:path h="400836" w="408259">
                <a:moveTo>
                  <a:pt x="0" y="0"/>
                </a:moveTo>
                <a:lnTo>
                  <a:pt x="408259" y="0"/>
                </a:lnTo>
                <a:lnTo>
                  <a:pt x="408259" y="400836"/>
                </a:lnTo>
                <a:lnTo>
                  <a:pt x="0" y="40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6770132" cy="5945210"/>
          </a:xfrm>
          <a:custGeom>
            <a:avLst/>
            <a:gdLst/>
            <a:ahLst/>
            <a:cxnLst/>
            <a:rect r="r" b="b" t="t" l="l"/>
            <a:pathLst>
              <a:path h="5945210" w="16770132">
                <a:moveTo>
                  <a:pt x="0" y="0"/>
                </a:moveTo>
                <a:lnTo>
                  <a:pt x="16770132" y="0"/>
                </a:lnTo>
                <a:lnTo>
                  <a:pt x="16770132" y="5945210"/>
                </a:lnTo>
                <a:lnTo>
                  <a:pt x="0" y="5945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684" r="0" b="-6887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77598" y="6455298"/>
            <a:ext cx="13351867" cy="220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47"/>
              </a:lnSpc>
            </a:pPr>
            <a:r>
              <a:rPr lang="en-US" sz="12891">
                <a:solidFill>
                  <a:srgbClr val="2D4457"/>
                </a:solidFill>
                <a:latin typeface="Montserrat Bold"/>
              </a:rPr>
              <a:t>Реализация</a:t>
            </a:r>
          </a:p>
        </p:txBody>
      </p:sp>
      <p:sp>
        <p:nvSpPr>
          <p:cNvPr name="TextBox 14" id="14"/>
          <p:cNvSpPr txBox="true"/>
          <p:nvPr/>
        </p:nvSpPr>
        <p:spPr>
          <a:xfrm rot="5399999">
            <a:off x="14224982" y="4906412"/>
            <a:ext cx="6541805" cy="473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5">
                <a:solidFill>
                  <a:srgbClr val="5B778D"/>
                </a:solidFill>
                <a:latin typeface="Montserrat Medium"/>
              </a:rPr>
              <a:t>WWW.REALLYGREATSITE.COM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511762" cy="5117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7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0791" y="1163042"/>
            <a:ext cx="247579" cy="243078"/>
          </a:xfrm>
          <a:custGeom>
            <a:avLst/>
            <a:gdLst/>
            <a:ahLst/>
            <a:cxnLst/>
            <a:rect r="r" b="b" t="t" l="l"/>
            <a:pathLst>
              <a:path h="243078" w="247579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74427" y="2251974"/>
            <a:ext cx="8869245" cy="5863082"/>
          </a:xfrm>
          <a:custGeom>
            <a:avLst/>
            <a:gdLst/>
            <a:ahLst/>
            <a:cxnLst/>
            <a:rect r="r" b="b" t="t" l="l"/>
            <a:pathLst>
              <a:path h="5863082" w="8869245">
                <a:moveTo>
                  <a:pt x="0" y="0"/>
                </a:moveTo>
                <a:lnTo>
                  <a:pt x="8869245" y="0"/>
                </a:lnTo>
                <a:lnTo>
                  <a:pt x="8869245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271024"/>
            <a:ext cx="6606634" cy="198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9"/>
              </a:lnSpc>
            </a:pPr>
            <a:r>
              <a:rPr lang="en-US" sz="6683">
                <a:solidFill>
                  <a:srgbClr val="5B778D"/>
                </a:solidFill>
                <a:latin typeface="DM Serif Display"/>
              </a:rPr>
              <a:t>Използвани технологии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4022" y="1043550"/>
            <a:ext cx="4750594" cy="43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1"/>
              </a:lnSpc>
            </a:pPr>
            <a:r>
              <a:rPr lang="en-US" sz="2550">
                <a:solidFill>
                  <a:srgbClr val="5B778D"/>
                </a:solidFill>
                <a:latin typeface="DM Serif Display"/>
              </a:rPr>
              <a:t>Hotel Reservations Manager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0009" y="4903700"/>
            <a:ext cx="7124016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5B778D"/>
                </a:solidFill>
                <a:latin typeface="Montserrat"/>
              </a:rPr>
              <a:t>Visual Studio</a:t>
            </a:r>
          </a:p>
          <a:p>
            <a:pPr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5B778D"/>
                </a:solidFill>
                <a:latin typeface="Montserrat"/>
              </a:rPr>
              <a:t>MS Sql</a:t>
            </a:r>
          </a:p>
          <a:p>
            <a:pPr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5B778D"/>
                </a:solidFill>
                <a:latin typeface="Montserrat"/>
              </a:rPr>
              <a:t>SSMS</a:t>
            </a:r>
          </a:p>
          <a:p>
            <a:pPr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5B778D"/>
                </a:solidFill>
                <a:latin typeface="Montserrat"/>
              </a:rPr>
              <a:t>Packages Entity framework</a:t>
            </a:r>
          </a:p>
          <a:p>
            <a:pPr algn="l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5B778D"/>
                </a:solidFill>
                <a:latin typeface="Montserrat"/>
              </a:rPr>
              <a:t>Github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9474" y="1028700"/>
            <a:ext cx="511762" cy="5117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7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1565" y="1163042"/>
            <a:ext cx="247579" cy="243078"/>
          </a:xfrm>
          <a:custGeom>
            <a:avLst/>
            <a:gdLst/>
            <a:ahLst/>
            <a:cxnLst/>
            <a:rect r="r" b="b" t="t" l="l"/>
            <a:pathLst>
              <a:path h="243078" w="247579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94102" y="498862"/>
            <a:ext cx="10738497" cy="9289275"/>
          </a:xfrm>
          <a:custGeom>
            <a:avLst/>
            <a:gdLst/>
            <a:ahLst/>
            <a:cxnLst/>
            <a:rect r="r" b="b" t="t" l="l"/>
            <a:pathLst>
              <a:path h="9289275" w="10738497">
                <a:moveTo>
                  <a:pt x="0" y="0"/>
                </a:moveTo>
                <a:lnTo>
                  <a:pt x="10738497" y="0"/>
                </a:lnTo>
                <a:lnTo>
                  <a:pt x="10738497" y="9289276"/>
                </a:lnTo>
                <a:lnTo>
                  <a:pt x="0" y="928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-196883"/>
            <a:ext cx="7220650" cy="11232147"/>
            <a:chOff x="0" y="0"/>
            <a:chExt cx="1901735" cy="29582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1735" cy="2958261"/>
            </a:xfrm>
            <a:custGeom>
              <a:avLst/>
              <a:gdLst/>
              <a:ahLst/>
              <a:cxnLst/>
              <a:rect r="r" b="b" t="t" l="l"/>
              <a:pathLst>
                <a:path h="2958261" w="1901735">
                  <a:moveTo>
                    <a:pt x="0" y="0"/>
                  </a:moveTo>
                  <a:lnTo>
                    <a:pt x="1901735" y="0"/>
                  </a:lnTo>
                  <a:lnTo>
                    <a:pt x="1901735" y="2958261"/>
                  </a:lnTo>
                  <a:lnTo>
                    <a:pt x="0" y="2958261"/>
                  </a:lnTo>
                  <a:close/>
                </a:path>
              </a:pathLst>
            </a:custGeom>
            <a:solidFill>
              <a:srgbClr val="EEF8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01735" cy="2996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2600" y="1190625"/>
            <a:ext cx="6748050" cy="259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04"/>
              </a:lnSpc>
            </a:pPr>
            <a:r>
              <a:rPr lang="en-US" sz="9808">
                <a:solidFill>
                  <a:srgbClr val="5B778D"/>
                </a:solidFill>
                <a:latin typeface="DM Serif Display"/>
              </a:rPr>
              <a:t>База данни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2600" y="4601655"/>
            <a:ext cx="5074184" cy="465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4"/>
              </a:lnSpc>
            </a:pPr>
            <a:r>
              <a:rPr lang="en-US" sz="3499">
                <a:solidFill>
                  <a:srgbClr val="5B778D"/>
                </a:solidFill>
                <a:latin typeface="Montserrat Bold"/>
              </a:rPr>
              <a:t>Потребители</a:t>
            </a:r>
          </a:p>
          <a:p>
            <a:pPr>
              <a:lnSpc>
                <a:spcPts val="3724"/>
              </a:lnSpc>
            </a:pPr>
          </a:p>
          <a:p>
            <a:pPr algn="l" marL="0" indent="0" lvl="0">
              <a:lnSpc>
                <a:spcPts val="3192"/>
              </a:lnSpc>
            </a:pPr>
            <a:r>
              <a:rPr lang="en-US" sz="2400">
                <a:solidFill>
                  <a:srgbClr val="5B778D"/>
                </a:solidFill>
                <a:latin typeface="Montserrat"/>
              </a:rPr>
              <a:t>Потребителите работят със системата след потребителски вход, като първоначално съществува един администратор, който може да създава нови потребители в системата, които обаче нямат такава възможност.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5694"/>
            <a:ext cx="18288000" cy="4510494"/>
          </a:xfrm>
          <a:custGeom>
            <a:avLst/>
            <a:gdLst/>
            <a:ahLst/>
            <a:cxnLst/>
            <a:rect r="r" b="b" t="t" l="l"/>
            <a:pathLst>
              <a:path h="4510494" w="18288000">
                <a:moveTo>
                  <a:pt x="0" y="0"/>
                </a:moveTo>
                <a:lnTo>
                  <a:pt x="18288000" y="0"/>
                </a:lnTo>
                <a:lnTo>
                  <a:pt x="18288000" y="4510494"/>
                </a:lnTo>
                <a:lnTo>
                  <a:pt x="0" y="4510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564" r="0" b="-595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24885"/>
            <a:ext cx="4436037" cy="420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5B778D"/>
                </a:solidFill>
                <a:latin typeface="Montserrat"/>
              </a:rPr>
              <a:t>Клиентите в системата се запазват в базата от данни, като по този начин при настаняване на клиент, който вече е бил гост на хотела се преизползват данните му за по-бързо обработване на заявката. Съответно преди да бъде направена резервация трябва да се добави клиента, ако той вече не съществува в базата.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601421"/>
            <a:ext cx="3401144" cy="54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1"/>
              </a:lnSpc>
              <a:spcBef>
                <a:spcPct val="0"/>
              </a:spcBef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Клиенти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6506" y="4601421"/>
            <a:ext cx="3232895" cy="54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1"/>
              </a:lnSpc>
              <a:spcBef>
                <a:spcPct val="0"/>
              </a:spcBef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Стаи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0674" y="4601421"/>
            <a:ext cx="3232895" cy="54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1"/>
              </a:lnSpc>
              <a:spcBef>
                <a:spcPct val="0"/>
              </a:spcBef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Резервация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315414" y="7542610"/>
            <a:ext cx="14319289" cy="5432593"/>
            <a:chOff x="0" y="0"/>
            <a:chExt cx="3771335" cy="14308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1335" cy="1430807"/>
            </a:xfrm>
            <a:custGeom>
              <a:avLst/>
              <a:gdLst/>
              <a:ahLst/>
              <a:cxnLst/>
              <a:rect r="r" b="b" t="t" l="l"/>
              <a:pathLst>
                <a:path h="1430807" w="3771335">
                  <a:moveTo>
                    <a:pt x="0" y="0"/>
                  </a:moveTo>
                  <a:lnTo>
                    <a:pt x="3771335" y="0"/>
                  </a:lnTo>
                  <a:lnTo>
                    <a:pt x="3771335" y="1430807"/>
                  </a:lnTo>
                  <a:lnTo>
                    <a:pt x="0" y="1430807"/>
                  </a:lnTo>
                  <a:close/>
                </a:path>
              </a:pathLst>
            </a:custGeom>
            <a:solidFill>
              <a:srgbClr val="819D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71335" cy="1468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56506" y="5424885"/>
            <a:ext cx="4017660" cy="314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5B778D"/>
                </a:solidFill>
                <a:latin typeface="Montserrat"/>
              </a:rPr>
              <a:t>Тип стая – две единични легла, апартамент, стая с двойно легло, пентхаус, мезонет.</a:t>
            </a:r>
          </a:p>
          <a:p>
            <a:pPr algn="just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5B778D"/>
                </a:solidFill>
                <a:latin typeface="Montserrat"/>
              </a:rPr>
              <a:t>Само администраторът може да добавя, редактира, трие стаи, а всички други потребители могат да ги разглеждат.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0674" y="5424885"/>
            <a:ext cx="4436037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5B778D"/>
                </a:solidFill>
                <a:latin typeface="Montserrat"/>
              </a:rPr>
              <a:t>Резервациите в системата могат да се правят от всеки потребител 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DAGCs7jtMMg</dc:identifier>
  <dcterms:modified xsi:type="dcterms:W3CDTF">2011-08-01T06:04:30Z</dcterms:modified>
  <cp:revision>1</cp:revision>
  <dc:title>HotelReservationsManager1</dc:title>
</cp:coreProperties>
</file>